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1"/>
  </p:sldMasterIdLst>
  <p:notesMasterIdLst>
    <p:notesMasterId r:id="rId18"/>
  </p:notesMasterIdLst>
  <p:sldIdLst>
    <p:sldId id="256" r:id="rId2"/>
    <p:sldId id="257" r:id="rId3"/>
    <p:sldId id="259" r:id="rId4"/>
    <p:sldId id="295" r:id="rId5"/>
    <p:sldId id="296" r:id="rId6"/>
    <p:sldId id="297" r:id="rId7"/>
    <p:sldId id="299" r:id="rId8"/>
    <p:sldId id="300" r:id="rId9"/>
    <p:sldId id="302" r:id="rId10"/>
    <p:sldId id="305" r:id="rId11"/>
    <p:sldId id="301" r:id="rId12"/>
    <p:sldId id="298" r:id="rId13"/>
    <p:sldId id="304" r:id="rId14"/>
    <p:sldId id="303" r:id="rId15"/>
    <p:sldId id="306" r:id="rId16"/>
    <p:sldId id="307" r:id="rId17"/>
  </p:sldIdLst>
  <p:sldSz cx="18288000" cy="10287000"/>
  <p:notesSz cx="6858000" cy="9144000"/>
  <p:embeddedFontLs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Franklin Gothic Demi" panose="020B0703020102020204" pitchFamily="3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2D0"/>
    <a:srgbClr val="88DAD8"/>
    <a:srgbClr val="C6ECEC"/>
    <a:srgbClr val="7CA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F62485-A410-4EF7-94FB-85D1C9F0B82F}">
  <a:tblStyle styleId="{DCF62485-A410-4EF7-94FB-85D1C9F0B8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9D97CE-86D9-4FC7-960D-6E461C9B073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4" y="1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781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aaee0e27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caaee0e27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140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727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3511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4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2008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1074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412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96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4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aaee0e27d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caaee0e27d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28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35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681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0443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152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269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ac02bcfbc_2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cac02bcfbc_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09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AKTI">
  <p:cSld name="CUSTOM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Cover">
  <p:cSld name="CUSTOM_1_1_1_1_1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AKTI 1">
  <p:cSld name="CUSTOM_1_1_1_1_1_1_1_1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dmin 1">
  <p:cSld name="CUSTOM_1_1_1_1_1_1_1_1_1_1_1_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1">
  <p:cSld name="CUSTOM_1_1_1_1_1_1_1_1_1_1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1">
  <p:cSld name="CUSTOM_1_1_1_1_1_1_1_1_1_1_1_1_1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753650" y="105050"/>
            <a:ext cx="4875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1">
  <p:cSld name="CUSTOM_1_1_1_1_1_1_1_1_1_1_1_1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753650" y="105050"/>
            <a:ext cx="52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1">
  <p:cSld name="CUSTOM_1_1_1_1_1_1_1_1_1_1_1_1_1_1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1">
  <p:cSld name="CUSTOM_1_1_1_1_1_1_1_1_1_1_1_1_1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1">
  <p:cSld name="CUSTOM_1_1_1_1_1_1_1_1_1_1_1_1_1_1_1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1">
  <p:cSld name="CUSTOM_1_1_1_1_1_1_1_1_1_1_1_1_1_1_1_1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dmin Cover">
  <p:cSld name="CUSTOM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753650" y="105050"/>
            <a:ext cx="563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1">
  <p:cSld name="CUSTOM_1_1_1_1_1_1_1_1_1_1_1_1_1_1_1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dmin 2">
  <p:cSld name="CUSTOM_1_1_1_1_1_1_1_1_1_1_1_1_1_1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2">
  <p:cSld name="CUSTOM_1_1_1_1_1_1_1_1_1_1_1_1_1_1_1_1_1_1_1_1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2">
  <p:cSld name="CUSTOM_1_1_1_1_1_1_1_1_1_1_1_1_1_1_1_1_1_1_1_1_1_1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753650" y="105050"/>
            <a:ext cx="3738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2">
  <p:cSld name="CUSTOM_1_1_1_1_1_1_1_1_1_1_1_1_1_1_1_1_1_1_1_1_1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5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753650" y="105050"/>
            <a:ext cx="4934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2">
  <p:cSld name="CUSTOM_1_1_1_1_1_1_1_1_1_1_1_1_1_1_1_1_1_1_1_1_1_1_1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2">
  <p:cSld name="CUSTOM_1_1_1_1_1_1_1_1_1_1_1_1_1_1_1_1_1_1_1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2">
  <p:cSld name="CUSTOM_1_1_1_1_1_1_1_1_1_1_1_1_1_1_1_1_1_1_1_1_1_1_1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2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2">
  <p:cSld name="CUSTOM_1_1_1_1_1_1_1_1_1_1_1_1_1_1_1_1_1_1_1_1_1_1_1_1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2">
  <p:cSld name="CUSTOM_1_1_1_1_1_1_1_1_1_1_1_1_1_1_1_1_1_1_1_1_1_1_1_1_1_1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6300" y="9825552"/>
            <a:ext cx="1156397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Cover">
  <p:cSld name="CUSTOM_1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753650" y="105050"/>
            <a:ext cx="601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SAKTI 3">
  <p:cSld name="CUSTOM_1_1_1_1_1_1_1_1_1_1_1_1_1_1_1_1_1_1_1_1_1_1_1_1_1_1_1_1_1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1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Anggaran 3">
  <p:cSld name="CUSTOM_1_1_1_1_1_1_1_1_1_1_1_1_1_1_1_1_1_1_1_1_1_1_1_1_1_1_1_1_1_1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2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6" name="Google Shape;226;p32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garan 3">
  <p:cSld name="CUSTOM_1_1_1_1_1_1_1_1_1_1_1_1_1_1_1_1_1_1_1_1_1_1_1_1_1_1_1_1_1_1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33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3">
  <p:cSld name="CUSTOM_1_1_1_1_1_1_1_1_1_1_1_1_1_1_1_1_1_1_1_1_1_1_1_1_1_1_1_1_1_1_1_1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4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4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8" name="Google Shape;238;p34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 txBox="1"/>
          <p:nvPr/>
        </p:nvSpPr>
        <p:spPr>
          <a:xfrm>
            <a:off x="753650" y="105050"/>
            <a:ext cx="4511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Google Shape;240;p34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3">
  <p:cSld name="CUSTOM_1_1_1_1_1_1_1_1_1_1_1_1_1_1_1_1_1_1_1_1_1_1_1_1_1_1_1_1_1_1_1_1_1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5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5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5" name="Google Shape;245;p35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 txBox="1"/>
          <p:nvPr/>
        </p:nvSpPr>
        <p:spPr>
          <a:xfrm>
            <a:off x="753650" y="105050"/>
            <a:ext cx="414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3">
  <p:cSld name="CUSTOM_1_1_1_1_1_1_1_1_1_1_1_1_1_1_1_1_1_1_1_1_1_1_1_1_1_1_1_1_1_1_1_1_1_1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3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2" name="Google Shape;252;p36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6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3">
  <p:cSld name="CUSTOM_1_1_1_1_1_1_1_1_1_1_1_1_1_1_1_1_1_1_1_1_1_1_1_1_1_1_1_1_1_1_1_1_1_1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3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9" name="Google Shape;259;p37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1" name="Google Shape;261;p3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3">
  <p:cSld name="CUSTOM_1_1_1_1_1_1_1_1_1_1_1_1_1_1_1_1_1_1_1_1_1_1_1_1_1_1_1_1_1_1_1_1_1_1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3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6" name="Google Shape;266;p38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8" name="Google Shape;268;p3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3">
  <p:cSld name="CUSTOM_1_1_1_1_1_1_1_1_1_1_1_1_1_1_1_1_1_1_1_1_1_1_1_1_1_1_1_1_1_1_1_1_1_1_1_1_1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39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5" name="Google Shape;275;p3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Pelaporan 3">
  <p:cSld name="CUSTOM_1_1_1_1_1_1_1_1_1_1_1_1_1_1_1_1_1_1_1_1_1_1_1_1_1_1_1_1_1_1_1_1_1_1_1_1_1_1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4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0" name="Google Shape;280;p40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8696300" y="9825552"/>
            <a:ext cx="1156408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2" name="Google Shape;282;p4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Komitmen Cover">
  <p:cSld name="CUSTOM_1_1_1_2">
    <p:bg>
      <p:bgPr>
        <a:gradFill flip="none" rotWithShape="1">
          <a:gsLst>
            <a:gs pos="100000">
              <a:srgbClr val="70D2D0"/>
            </a:gs>
            <a:gs pos="15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/>
        </p:nvSpPr>
        <p:spPr>
          <a:xfrm>
            <a:off x="753650" y="105050"/>
            <a:ext cx="6363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516" y="-110354"/>
            <a:ext cx="2316508" cy="88948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7219123" y="9939130"/>
            <a:ext cx="1227901" cy="4075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0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/>
                <a:latin typeface="Franklin Gothic Demi" panose="020B0703020102020204" pitchFamily="34" charset="0"/>
              </a:rPr>
              <a:t>Jo Hart</a:t>
            </a:r>
            <a:endParaRPr lang="en-US" sz="2000" b="1" cap="none" spc="0" dirty="0">
              <a:ln w="0"/>
              <a:solidFill>
                <a:schemeClr val="accent1">
                  <a:lumMod val="75000"/>
                </a:schemeClr>
              </a:solidFill>
              <a:effectLst/>
              <a:latin typeface="Franklin Gothic Demi" panose="020B07030201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80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 Contents">
  <p:cSld name="3_No Content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87" name="Google Shape;287;p42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8" name="Google Shape;28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2649201" y="2"/>
            <a:ext cx="5638802" cy="563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1" name="Google Shape;291;p43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2" name="Google Shape;292;p43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174826" cy="717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7" name="Google Shape;297;p44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9" name="Google Shape;29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152915" y="0"/>
            <a:ext cx="3135085" cy="313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47155" y="9144101"/>
            <a:ext cx="747902" cy="95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 Contents">
  <p:cSld name="1_No Content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" name="Google Shape;30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2649201" y="2"/>
            <a:ext cx="5638802" cy="5638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09" name="Google Shape;309;p46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10" name="Google Shape;310;p46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1" name="Google Shape;311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944" y="9579228"/>
            <a:ext cx="1712295" cy="525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0" y="0"/>
            <a:ext cx="3135085" cy="313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47155" y="9144101"/>
            <a:ext cx="747902" cy="95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/>
          <p:nvPr/>
        </p:nvSpPr>
        <p:spPr>
          <a:xfrm>
            <a:off x="161400" y="5302200"/>
            <a:ext cx="17965200" cy="482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7"/>
          <p:cNvSpPr txBox="1">
            <a:spLocks noGrp="1"/>
          </p:cNvSpPr>
          <p:nvPr>
            <p:ph type="ctrTitle"/>
          </p:nvPr>
        </p:nvSpPr>
        <p:spPr>
          <a:xfrm>
            <a:off x="971750" y="528950"/>
            <a:ext cx="16367400" cy="2947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subTitle" idx="1"/>
          </p:nvPr>
        </p:nvSpPr>
        <p:spPr>
          <a:xfrm>
            <a:off x="971750" y="3476150"/>
            <a:ext cx="16367400" cy="1722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8" name="Google Shape;318;p47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/>
          <p:nvPr/>
        </p:nvSpPr>
        <p:spPr>
          <a:xfrm>
            <a:off x="161400" y="5302200"/>
            <a:ext cx="17965200" cy="482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8"/>
          <p:cNvSpPr txBox="1">
            <a:spLocks noGrp="1"/>
          </p:cNvSpPr>
          <p:nvPr>
            <p:ph type="title"/>
          </p:nvPr>
        </p:nvSpPr>
        <p:spPr>
          <a:xfrm>
            <a:off x="971750" y="3429000"/>
            <a:ext cx="16367400" cy="157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embayaran Cover">
  <p:cSld name="CUSTOM_1_1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6"/>
          <p:cNvSpPr txBox="1"/>
          <p:nvPr/>
        </p:nvSpPr>
        <p:spPr>
          <a:xfrm>
            <a:off x="753650" y="105050"/>
            <a:ext cx="5444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endahara Cover">
  <p:cSld name="CUSTOM_1_1_1_1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Aset Cover">
  <p:cSld name="CUSTOM_1_1_1_1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Persediaan Cover">
  <p:cSld name="CUSTOM_1_1_1_1_1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Piutang Cover">
  <p:cSld name="CUSTOM_1_1_1_1_1_1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/>
        </p:nvSpPr>
        <p:spPr>
          <a:xfrm>
            <a:off x="134100" y="9646502"/>
            <a:ext cx="217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 SITP 2021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6300" y="9825552"/>
            <a:ext cx="1156401" cy="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6944900" y="9646502"/>
            <a:ext cx="1098000" cy="554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80000"/>
              </a:lnSpc>
              <a:buSzPts val="2200"/>
              <a:buNone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753650" y="105050"/>
            <a:ext cx="3307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</a:t>
            </a:r>
            <a:endParaRPr sz="1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 Republik Indonesia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4">
            <a:alphaModFix/>
          </a:blip>
          <a:srcRect r="80870" b="10"/>
          <a:stretch/>
        </p:blipFill>
        <p:spPr>
          <a:xfrm>
            <a:off x="268150" y="235000"/>
            <a:ext cx="485500" cy="4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94000">
              <a:srgbClr val="C6ECEC"/>
            </a:gs>
            <a:gs pos="7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●"/>
              <a:defRPr sz="3000">
                <a:solidFill>
                  <a:schemeClr val="dk2"/>
                </a:solidFill>
              </a:defRPr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○"/>
              <a:defRPr sz="3000">
                <a:solidFill>
                  <a:schemeClr val="dk2"/>
                </a:solidFill>
              </a:defRPr>
            </a:lvl8pPr>
            <a:lvl9pPr marL="4114800" lvl="8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Char char="■"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80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 rtl="0"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"/>
          <p:cNvSpPr txBox="1"/>
          <p:nvPr/>
        </p:nvSpPr>
        <p:spPr>
          <a:xfrm>
            <a:off x="3731825" y="4390175"/>
            <a:ext cx="12928800" cy="276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Siklus Ringkas Transaksi </a:t>
            </a:r>
            <a:r>
              <a:rPr lang="en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SAKTI</a:t>
            </a:r>
            <a:endParaRPr lang="id-ID" sz="6000" b="1" dirty="0" smtClea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(Misi EUT SAKTI 2021)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8" name="Google Shape;328;p49"/>
          <p:cNvPicPr preferRelativeResize="0"/>
          <p:nvPr/>
        </p:nvPicPr>
        <p:blipFill rotWithShape="1">
          <a:blip r:embed="rId3">
            <a:alphaModFix/>
          </a:blip>
          <a:srcRect r="77736"/>
          <a:stretch/>
        </p:blipFill>
        <p:spPr>
          <a:xfrm>
            <a:off x="1929800" y="3296475"/>
            <a:ext cx="1261650" cy="369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1147496"/>
            <a:ext cx="17017923" cy="880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3" y="1594884"/>
            <a:ext cx="17550633" cy="7166344"/>
          </a:xfrm>
          <a:prstGeom prst="rect">
            <a:avLst/>
          </a:prstGeom>
        </p:spPr>
      </p:pic>
      <p:sp>
        <p:nvSpPr>
          <p:cNvPr id="3" name="Google Shape;334;p50"/>
          <p:cNvSpPr txBox="1"/>
          <p:nvPr/>
        </p:nvSpPr>
        <p:spPr>
          <a:xfrm>
            <a:off x="808074" y="8975964"/>
            <a:ext cx="16820707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Ulangi langkah pendetilan COA 3x sesuai jadwal pembayaran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536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4;p50"/>
          <p:cNvSpPr txBox="1"/>
          <p:nvPr/>
        </p:nvSpPr>
        <p:spPr>
          <a:xfrm>
            <a:off x="8481785" y="406122"/>
            <a:ext cx="166167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PPK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16" y="1786269"/>
            <a:ext cx="16585212" cy="35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6" y="4593265"/>
            <a:ext cx="17147186" cy="4890976"/>
          </a:xfrm>
          <a:prstGeom prst="rect">
            <a:avLst/>
          </a:prstGeom>
        </p:spPr>
      </p:pic>
      <p:sp>
        <p:nvSpPr>
          <p:cNvPr id="4" name="Google Shape;334;p50"/>
          <p:cNvSpPr txBox="1"/>
          <p:nvPr/>
        </p:nvSpPr>
        <p:spPr>
          <a:xfrm>
            <a:off x="5844911" y="0"/>
            <a:ext cx="7449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Operator Komitmen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0" y="923299"/>
            <a:ext cx="17177172" cy="456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4;p50"/>
          <p:cNvSpPr txBox="1"/>
          <p:nvPr/>
        </p:nvSpPr>
        <p:spPr>
          <a:xfrm>
            <a:off x="-361506" y="1549102"/>
            <a:ext cx="667724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Addendum Kontrak</a:t>
            </a:r>
            <a:endParaRPr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84" y="2456472"/>
            <a:ext cx="13232355" cy="2179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82" y="4804533"/>
            <a:ext cx="8973878" cy="4838606"/>
          </a:xfrm>
          <a:prstGeom prst="rect">
            <a:avLst/>
          </a:prstGeom>
        </p:spPr>
      </p:pic>
      <p:sp>
        <p:nvSpPr>
          <p:cNvPr id="6" name="Google Shape;334;p50"/>
          <p:cNvSpPr txBox="1"/>
          <p:nvPr/>
        </p:nvSpPr>
        <p:spPr>
          <a:xfrm>
            <a:off x="6124761" y="255181"/>
            <a:ext cx="7449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Operator Komitmen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467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5" y="1180565"/>
            <a:ext cx="16241859" cy="86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4;p50"/>
          <p:cNvSpPr txBox="1"/>
          <p:nvPr/>
        </p:nvSpPr>
        <p:spPr>
          <a:xfrm>
            <a:off x="786809" y="1411804"/>
            <a:ext cx="16671851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Setelah pendetilan COA dihapus, maka langkah selanjutnya bisa mengubah nilai pembayaran termin 2 dan 3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334;p50"/>
          <p:cNvSpPr txBox="1"/>
          <p:nvPr/>
        </p:nvSpPr>
        <p:spPr>
          <a:xfrm>
            <a:off x="786809" y="3815729"/>
            <a:ext cx="16671851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Jika nilai pembayaran termin 2 dan 3 sudah disesuaikan, maka silahkan mendetilkan COA kembali dengan nilai permbayaran yang sudah sesuai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334;p50"/>
          <p:cNvSpPr txBox="1"/>
          <p:nvPr/>
        </p:nvSpPr>
        <p:spPr>
          <a:xfrm>
            <a:off x="786808" y="6955020"/>
            <a:ext cx="16671851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Jika pendetilan COA sudah selesai dilakukan kemudian ke TAB Kontrak (header) lalu klik tombol SIMPAN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899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4;p50"/>
          <p:cNvSpPr txBox="1"/>
          <p:nvPr/>
        </p:nvSpPr>
        <p:spPr>
          <a:xfrm>
            <a:off x="7543051" y="4197892"/>
            <a:ext cx="320189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Hari Ke-1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2"/>
          <p:cNvSpPr txBox="1"/>
          <p:nvPr/>
        </p:nvSpPr>
        <p:spPr>
          <a:xfrm>
            <a:off x="838200" y="810650"/>
            <a:ext cx="7463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Manajemen Kontrak  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" name="Google Shape;333;p50"/>
          <p:cNvGraphicFramePr/>
          <p:nvPr>
            <p:extLst>
              <p:ext uri="{D42A27DB-BD31-4B8C-83A1-F6EECF244321}">
                <p14:modId xmlns:p14="http://schemas.microsoft.com/office/powerpoint/2010/main" val="995245114"/>
              </p:ext>
            </p:extLst>
          </p:nvPr>
        </p:nvGraphicFramePr>
        <p:xfrm>
          <a:off x="1476154" y="2568082"/>
          <a:ext cx="15535940" cy="5900793"/>
        </p:xfrm>
        <a:graphic>
          <a:graphicData uri="http://schemas.openxmlformats.org/drawingml/2006/table">
            <a:tbl>
              <a:tblPr firstRow="1" bandRow="1">
                <a:noFill/>
                <a:tableStyleId>{DCF62485-A410-4EF7-94FB-85D1C9F0B82F}</a:tableStyleId>
              </a:tblPr>
              <a:tblGrid>
                <a:gridCol w="7767970"/>
                <a:gridCol w="7767970"/>
              </a:tblGrid>
              <a:tr h="69564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MODUL KOMITMEN</a:t>
                      </a:r>
                      <a:endParaRPr sz="2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6956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Operator Komitmen</a:t>
                      </a:r>
                      <a:endParaRPr sz="28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PPK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</a:tr>
              <a:tr h="118444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Login Sakti dengan role/kewenangan Operator Komitmen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 Login Sakti dengan User PPK</a:t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8444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Klik menu Komitmen -&gt; RUH -&gt; Pencatatan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Kontrak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 Klik menu Komitmen -&gt; pilih ADK -&gt; pilih ADK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Kontrak</a:t>
                      </a:r>
                      <a:r>
                        <a:rPr lang="id-ID" sz="1800" baseline="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Interkoneksi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460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Rekam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 by user/otomatis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 Pilih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 Kontrak </a:t>
                      </a:r>
                      <a:r>
                        <a:rPr lang="en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yang </a:t>
                      </a: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akan diproses ADK-nya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87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Addendum Kontrak klik menu Komitmen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Wingdings" panose="05000000000000000000" pitchFamily="2" charset="2"/>
                        </a:rPr>
                        <a:t> RUH  Pencatatan Kontrak  Ubah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 Masukkan kode OTP</a:t>
                      </a: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8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</a:t>
                      </a:r>
                      <a:r>
                        <a:rPr lang="id-ID" sz="1800" dirty="0" smtClean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Rekam BAST Kontraktual</a:t>
                      </a:r>
                    </a:p>
                  </a:txBody>
                  <a:tcPr marL="137200" marR="137200" marT="68600" marB="68600" anchor="ctr"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200" marR="137200" marT="68600" marB="6860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4;p50"/>
          <p:cNvSpPr txBox="1"/>
          <p:nvPr/>
        </p:nvSpPr>
        <p:spPr>
          <a:xfrm>
            <a:off x="5781116" y="427387"/>
            <a:ext cx="7449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8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Operator Komitmen</a:t>
            </a:r>
            <a:endParaRPr sz="4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8" y="2551815"/>
            <a:ext cx="17263680" cy="50823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0608" y="1628085"/>
            <a:ext cx="6933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sz="3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Perekaman </a:t>
            </a:r>
            <a:r>
              <a:rPr lang="id-ID" sz="36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Kontrak Annual</a:t>
            </a:r>
            <a:endParaRPr lang="id-ID" sz="36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260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" y="1245666"/>
            <a:ext cx="17901257" cy="877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7" y="1573618"/>
            <a:ext cx="17587521" cy="6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8" y="1594884"/>
            <a:ext cx="17215327" cy="71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7" y="1510772"/>
            <a:ext cx="17648483" cy="733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8" y="1247783"/>
            <a:ext cx="17683188" cy="77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KTI Template (New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170</Words>
  <Application>Microsoft Office PowerPoint</Application>
  <PresentationFormat>Custom</PresentationFormat>
  <Paragraphs>26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Montserrat</vt:lpstr>
      <vt:lpstr>Franklin Gothic Demi</vt:lpstr>
      <vt:lpstr>Arial</vt:lpstr>
      <vt:lpstr>Wingdings</vt:lpstr>
      <vt:lpstr>SAKTI Template (New)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cso</dc:creator>
  <cp:lastModifiedBy>KPB1205098</cp:lastModifiedBy>
  <cp:revision>135</cp:revision>
  <dcterms:modified xsi:type="dcterms:W3CDTF">2021-09-18T06:02:52Z</dcterms:modified>
</cp:coreProperties>
</file>